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63" r:id="rId3"/>
    <p:sldId id="264" r:id="rId4"/>
    <p:sldId id="265" r:id="rId5"/>
    <p:sldId id="266" r:id="rId6"/>
    <p:sldId id="272" r:id="rId7"/>
    <p:sldId id="271" r:id="rId8"/>
  </p:sldIdLst>
  <p:sldSz cx="9144000" cy="5143500" type="screen16x9"/>
  <p:notesSz cx="6858000" cy="9144000"/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30" d="100"/>
          <a:sy n="130" d="100"/>
        </p:scale>
        <p:origin x="168" y="4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2FD79353-59B3-41D4-A1A9-DC36E0CFDD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975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3B2A0A5D-9805-43FA-9255-6400C57A3A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980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5615774A-4755-4C13-96F3-4FC371D428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689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0ABD3466-641E-44E7-9A05-B89B6B0207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152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CB4EFC2D-38A6-4D8B-8B37-4B7EC6CF721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250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68AE3D3D-E080-4E59-8BE3-528D038019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772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8E10920C-B0CF-4CB3-A3D4-8DD2C3948F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50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7D67A621-1EA3-4D43-B93C-E3EAB5876F0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8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91F271C5-520E-4302-A0B1-440D127E6E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71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B88692BE-808A-414F-AD5F-AEE5D3A9CE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43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95E358C6-E46C-428F-ABEE-3593A2D0797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29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>
              <a:defRPr/>
            </a:pPr>
            <a:fld id="{CBE867B1-6445-4213-9600-44A6D43D558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20.01.2021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526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378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3" y="4083919"/>
            <a:ext cx="8604448" cy="558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dirty="0" smtClean="0">
                <a:solidFill>
                  <a:srgbClr val="0033CC"/>
                </a:solidFill>
                <a:latin typeface="Arial"/>
              </a:rPr>
              <a:t>Начальник управления общего образования</a:t>
            </a:r>
          </a:p>
          <a:p>
            <a:pPr algn="ctr" defTabSz="914378">
              <a:defRPr/>
            </a:pPr>
            <a:r>
              <a:rPr lang="ru-RU" sz="2000" dirty="0" smtClean="0">
                <a:solidFill>
                  <a:srgbClr val="0033CC"/>
                </a:solidFill>
                <a:latin typeface="Arial"/>
              </a:rPr>
              <a:t>Т.Т.Федорова</a:t>
            </a:r>
            <a:endParaRPr lang="ru-RU" sz="2000" dirty="0">
              <a:solidFill>
                <a:srgbClr val="0033CC"/>
              </a:solidFill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969" y="1097542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32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3" y="1407297"/>
            <a:ext cx="8604448" cy="147729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32">
              <a:defRPr/>
            </a:pPr>
            <a:r>
              <a:rPr lang="ru-RU" sz="3000" b="1" dirty="0">
                <a:solidFill>
                  <a:srgbClr val="0033CC"/>
                </a:solidFill>
                <a:cs typeface="Arial" panose="020B0604020202020204" pitchFamily="34" charset="0"/>
              </a:rPr>
              <a:t>О проведении итогового собеседования </a:t>
            </a:r>
          </a:p>
          <a:p>
            <a:pPr algn="ctr" defTabSz="685732">
              <a:defRPr/>
            </a:pPr>
            <a:r>
              <a:rPr lang="ru-RU" sz="3000" b="1" dirty="0">
                <a:solidFill>
                  <a:srgbClr val="0033CC"/>
                </a:solidFill>
                <a:cs typeface="Arial" panose="020B0604020202020204" pitchFamily="34" charset="0"/>
              </a:rPr>
              <a:t>по русскому языку для обучающихся </a:t>
            </a:r>
          </a:p>
          <a:p>
            <a:pPr algn="ctr" defTabSz="685732">
              <a:defRPr/>
            </a:pPr>
            <a:r>
              <a:rPr lang="ru-RU" sz="3000" b="1" dirty="0">
                <a:solidFill>
                  <a:srgbClr val="0033CC"/>
                </a:solidFill>
                <a:cs typeface="Arial" panose="020B0604020202020204" pitchFamily="34" charset="0"/>
              </a:rPr>
              <a:t>9 классов в 2020-2021 учебном году</a:t>
            </a:r>
          </a:p>
        </p:txBody>
      </p:sp>
    </p:spTree>
    <p:extLst>
      <p:ext uri="{BB962C8B-B14F-4D97-AF65-F5344CB8AC3E}">
        <p14:creationId xmlns:p14="http://schemas.microsoft.com/office/powerpoint/2010/main" val="2692400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9" y="1097542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32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7382" y="23180"/>
            <a:ext cx="66055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Нормативно-методическое обеспечение 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итогового </a:t>
            </a: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собеседования</a:t>
            </a: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37762" y="2247845"/>
            <a:ext cx="4090012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ea typeface="Calibri" panose="020F0502020204030204" pitchFamily="34" charset="0"/>
                <a:cs typeface="Times New Roman" panose="02020603050405020304" pitchFamily="18" charset="0"/>
              </a:rPr>
              <a:t>Письмо Федеральной службы по надзору в сфере образования и </a:t>
            </a:r>
            <a:r>
              <a:rPr lang="ru-RU" sz="17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науки </a:t>
            </a:r>
            <a:r>
              <a:rPr lang="ru-RU" sz="1700" b="1" dirty="0">
                <a:solidFill>
                  <a:srgbClr val="A8246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 30.11.2020 № </a:t>
            </a:r>
            <a:r>
              <a:rPr lang="ru-RU" sz="1700" b="1" dirty="0" smtClean="0">
                <a:solidFill>
                  <a:srgbClr val="A8246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05-141</a:t>
            </a:r>
          </a:p>
          <a:p>
            <a:pPr algn="just"/>
            <a:endParaRPr lang="ru-RU" sz="1700" b="1" dirty="0">
              <a:solidFill>
                <a:srgbClr val="A8246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>
                <a:ea typeface="Calibri" panose="020F0502020204030204" pitchFamily="34" charset="0"/>
                <a:cs typeface="Times New Roman" panose="02020603050405020304" pitchFamily="18" charset="0"/>
              </a:rPr>
              <a:t>Письмо Федеральной службы по надзору в сфере образования и </a:t>
            </a:r>
            <a:r>
              <a:rPr lang="ru-RU" sz="17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науки </a:t>
            </a:r>
            <a:r>
              <a:rPr lang="ru-RU" sz="1700" b="1" dirty="0">
                <a:solidFill>
                  <a:srgbClr val="A8246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 15.12.2020 № </a:t>
            </a:r>
            <a:r>
              <a:rPr lang="ru-RU" sz="1700" b="1" dirty="0" smtClean="0">
                <a:solidFill>
                  <a:srgbClr val="A8246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05-151</a:t>
            </a:r>
            <a:endParaRPr lang="ru-RU" sz="1700" b="1" dirty="0">
              <a:solidFill>
                <a:srgbClr val="A8246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8023" t="19133" r="36330" b="26588"/>
          <a:stretch/>
        </p:blipFill>
        <p:spPr>
          <a:xfrm>
            <a:off x="654831" y="2112678"/>
            <a:ext cx="4113669" cy="2117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15" y="195556"/>
            <a:ext cx="1038711" cy="57599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r="56434"/>
          <a:stretch/>
        </p:blipFill>
        <p:spPr>
          <a:xfrm>
            <a:off x="638929" y="77799"/>
            <a:ext cx="827614" cy="787818"/>
          </a:xfrm>
          <a:prstGeom prst="rect">
            <a:avLst/>
          </a:prstGeom>
        </p:spPr>
      </p:pic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5"/>
            <a:ext cx="2133600" cy="365125"/>
          </a:xfrm>
        </p:spPr>
        <p:txBody>
          <a:bodyPr/>
          <a:lstStyle/>
          <a:p>
            <a:pPr defTabSz="914378"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  <a:latin typeface="Arial"/>
              </a:rPr>
              <a:t>2</a:t>
            </a:r>
            <a:endParaRPr lang="ru-RU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6039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9" y="1097542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32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8439" y="991431"/>
            <a:ext cx="825703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575" b="1" dirty="0"/>
              <a:t>Основной срок: </a:t>
            </a:r>
            <a:r>
              <a:rPr lang="ru-RU" sz="1575" dirty="0"/>
              <a:t>вторая среда февраля  - </a:t>
            </a:r>
            <a:r>
              <a:rPr lang="ru-RU" sz="1575" b="1" dirty="0" smtClean="0">
                <a:solidFill>
                  <a:srgbClr val="A8246F"/>
                </a:solidFill>
              </a:rPr>
              <a:t>10 </a:t>
            </a:r>
            <a:r>
              <a:rPr lang="ru-RU" sz="1575" b="1" dirty="0">
                <a:solidFill>
                  <a:srgbClr val="A8246F"/>
                </a:solidFill>
              </a:rPr>
              <a:t>февраля 2021 года </a:t>
            </a:r>
          </a:p>
          <a:p>
            <a:pPr lvl="0" algn="just"/>
            <a:r>
              <a:rPr lang="ru-RU" sz="1575" b="1" dirty="0"/>
              <a:t>Дополнительные сроки: </a:t>
            </a:r>
            <a:r>
              <a:rPr lang="ru-RU" sz="1575" dirty="0">
                <a:solidFill>
                  <a:srgbClr val="A8246F"/>
                </a:solidFill>
              </a:rPr>
              <a:t>10 марта 2021 года, 17 мая 2021 года</a:t>
            </a:r>
          </a:p>
          <a:p>
            <a:pPr lvl="0" algn="just"/>
            <a:r>
              <a:rPr lang="ru-RU" sz="1575" dirty="0">
                <a:solidFill>
                  <a:srgbClr val="A8246F"/>
                </a:solidFill>
              </a:rPr>
              <a:t>Заявления принимаются </a:t>
            </a:r>
            <a:r>
              <a:rPr lang="ru-RU" sz="1575" dirty="0"/>
              <a:t>не позднее, чем за 2 недели – </a:t>
            </a:r>
            <a:r>
              <a:rPr lang="ru-RU" sz="1575" dirty="0">
                <a:solidFill>
                  <a:srgbClr val="A8246F"/>
                </a:solidFill>
              </a:rPr>
              <a:t>до 27 января 2021 </a:t>
            </a:r>
            <a:r>
              <a:rPr lang="ru-RU" sz="1575" dirty="0" smtClean="0">
                <a:solidFill>
                  <a:srgbClr val="A8246F"/>
                </a:solidFill>
              </a:rPr>
              <a:t>года</a:t>
            </a:r>
            <a:endParaRPr lang="ru-RU" sz="1575" dirty="0">
              <a:solidFill>
                <a:srgbClr val="002060"/>
              </a:solidFill>
            </a:endParaRPr>
          </a:p>
          <a:p>
            <a:pPr lvl="0" algn="just"/>
            <a:endParaRPr lang="ru-RU" sz="800" dirty="0">
              <a:solidFill>
                <a:srgbClr val="002060"/>
              </a:solidFill>
            </a:endParaRPr>
          </a:p>
          <a:p>
            <a:pPr lvl="0" algn="just"/>
            <a:r>
              <a:rPr lang="ru-RU" sz="1575" b="1" dirty="0"/>
              <a:t>Проверка и оценивание работ </a:t>
            </a:r>
            <a:r>
              <a:rPr lang="ru-RU" sz="1575" dirty="0"/>
              <a:t>итогового собеседования осуществляется </a:t>
            </a:r>
            <a:r>
              <a:rPr lang="ru-RU" sz="1575" dirty="0">
                <a:solidFill>
                  <a:srgbClr val="A8246F"/>
                </a:solidFill>
              </a:rPr>
              <a:t>школьной комиссией</a:t>
            </a:r>
            <a:r>
              <a:rPr lang="ru-RU" sz="1575" dirty="0"/>
              <a:t>.</a:t>
            </a:r>
            <a:r>
              <a:rPr lang="ru-RU" sz="1575" dirty="0">
                <a:solidFill>
                  <a:srgbClr val="C00000"/>
                </a:solidFill>
              </a:rPr>
              <a:t> </a:t>
            </a:r>
            <a:r>
              <a:rPr lang="ru-RU" sz="1575" dirty="0"/>
              <a:t>Эксперт оценивает выполнение заданий непосредственно в процессе ответа по специально разработанным критериям с учетом соблюдения норм современного русского литературного языка. В качестве экспертов могут выступать только учителя русского языка и </a:t>
            </a:r>
            <a:r>
              <a:rPr lang="ru-RU" sz="1575" dirty="0" smtClean="0"/>
              <a:t>литературы</a:t>
            </a:r>
            <a:endParaRPr lang="ru-RU" sz="1575" dirty="0"/>
          </a:p>
          <a:p>
            <a:pPr lvl="0" algn="just"/>
            <a:endParaRPr lang="ru-RU" sz="800" dirty="0" smtClean="0"/>
          </a:p>
          <a:p>
            <a:pPr lvl="0" algn="just"/>
            <a:r>
              <a:rPr lang="ru-RU" sz="1575" dirty="0" smtClean="0"/>
              <a:t>В </a:t>
            </a:r>
            <a:r>
              <a:rPr lang="ru-RU" sz="1575" dirty="0"/>
              <a:t>процессе проведения собеседования осуществляется </a:t>
            </a:r>
            <a:r>
              <a:rPr lang="ru-RU" sz="1575" b="1" dirty="0"/>
              <a:t>персональная и потоковая </a:t>
            </a:r>
            <a:r>
              <a:rPr lang="ru-RU" sz="1575" b="1" dirty="0" smtClean="0"/>
              <a:t>аудиозапись</a:t>
            </a:r>
            <a:endParaRPr lang="ru-RU" sz="1575" b="1" dirty="0"/>
          </a:p>
          <a:p>
            <a:pPr lvl="0" algn="just"/>
            <a:endParaRPr lang="ru-RU" sz="800" b="1" dirty="0" smtClean="0"/>
          </a:p>
          <a:p>
            <a:pPr lvl="0" algn="just"/>
            <a:r>
              <a:rPr lang="ru-RU" sz="1575" b="1" dirty="0" smtClean="0"/>
              <a:t>Продолжительность </a:t>
            </a:r>
            <a:r>
              <a:rPr lang="ru-RU" sz="1575" b="1" dirty="0"/>
              <a:t>собеседования </a:t>
            </a:r>
            <a:r>
              <a:rPr lang="ru-RU" sz="1575" dirty="0"/>
              <a:t>с одним обучающимся: </a:t>
            </a:r>
            <a:r>
              <a:rPr lang="ru-RU" sz="1575" dirty="0">
                <a:solidFill>
                  <a:srgbClr val="A8246F"/>
                </a:solidFill>
              </a:rPr>
              <a:t>15-16 минут</a:t>
            </a:r>
            <a:r>
              <a:rPr lang="ru-RU" sz="1575" dirty="0"/>
              <a:t>.</a:t>
            </a:r>
            <a:r>
              <a:rPr lang="ru-RU" sz="1575" dirty="0">
                <a:solidFill>
                  <a:srgbClr val="C00000"/>
                </a:solidFill>
              </a:rPr>
              <a:t> </a:t>
            </a:r>
            <a:r>
              <a:rPr lang="ru-RU" sz="1575" dirty="0"/>
              <a:t>Для участников итогового собеседования с ОВЗ, детей-инвалидов продолжительность увеличивается на </a:t>
            </a:r>
            <a:r>
              <a:rPr lang="ru-RU" sz="1575" dirty="0">
                <a:solidFill>
                  <a:srgbClr val="A8246F"/>
                </a:solidFill>
              </a:rPr>
              <a:t>30 </a:t>
            </a:r>
            <a:r>
              <a:rPr lang="ru-RU" sz="1575" dirty="0" smtClean="0">
                <a:solidFill>
                  <a:srgbClr val="A8246F"/>
                </a:solidFill>
              </a:rPr>
              <a:t>минут</a:t>
            </a:r>
            <a:endParaRPr lang="ru-RU" sz="1575" dirty="0"/>
          </a:p>
          <a:p>
            <a:pPr lvl="0" algn="just"/>
            <a:r>
              <a:rPr lang="ru-RU" sz="1575" dirty="0"/>
              <a:t>Минимальное кол-во баллов для получения «зачета»</a:t>
            </a:r>
            <a:r>
              <a:rPr lang="ru-RU" sz="1575" b="1" dirty="0">
                <a:solidFill>
                  <a:srgbClr val="C00000"/>
                </a:solidFill>
              </a:rPr>
              <a:t> </a:t>
            </a:r>
            <a:r>
              <a:rPr lang="ru-RU" sz="1575" dirty="0"/>
              <a:t>–</a:t>
            </a:r>
            <a:r>
              <a:rPr lang="ru-RU" sz="1575" dirty="0">
                <a:solidFill>
                  <a:srgbClr val="C00000"/>
                </a:solidFill>
              </a:rPr>
              <a:t> </a:t>
            </a:r>
            <a:r>
              <a:rPr lang="ru-RU" sz="1575" dirty="0">
                <a:solidFill>
                  <a:srgbClr val="A8246F"/>
                </a:solidFill>
              </a:rPr>
              <a:t>10 баллов (из 20 максимальных</a:t>
            </a:r>
            <a:r>
              <a:rPr lang="ru-RU" sz="1575" dirty="0" smtClean="0">
                <a:solidFill>
                  <a:srgbClr val="A8246F"/>
                </a:solidFill>
              </a:rPr>
              <a:t>)</a:t>
            </a:r>
            <a:endParaRPr lang="ru-RU" sz="1575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66542" y="67052"/>
            <a:ext cx="65817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Итоговое собеседование 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- 2021 </a:t>
            </a: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15" y="195556"/>
            <a:ext cx="1038711" cy="575995"/>
          </a:xfrm>
          <a:prstGeom prst="rect">
            <a:avLst/>
          </a:prstGeom>
        </p:spPr>
      </p:pic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5"/>
            <a:ext cx="2133600" cy="365125"/>
          </a:xfrm>
        </p:spPr>
        <p:txBody>
          <a:bodyPr/>
          <a:lstStyle/>
          <a:p>
            <a:pPr defTabSz="914378"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  <a:latin typeface="Arial"/>
              </a:rPr>
              <a:t>3</a:t>
            </a:r>
            <a:endParaRPr lang="ru-RU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r="56434"/>
          <a:stretch/>
        </p:blipFill>
        <p:spPr>
          <a:xfrm>
            <a:off x="638929" y="77799"/>
            <a:ext cx="827614" cy="78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34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9" y="1097542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32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3018" y="1883428"/>
            <a:ext cx="82183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800" dirty="0" smtClean="0"/>
              <a:t>организовать </a:t>
            </a:r>
            <a:r>
              <a:rPr lang="ru-RU" sz="1800" dirty="0"/>
              <a:t>итоговое собеседование для обучающихся 9 классов на базе общеобразовательных организаций, в которых они </a:t>
            </a:r>
            <a:r>
              <a:rPr lang="ru-RU" sz="1800" dirty="0" smtClean="0"/>
              <a:t>обучаются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endParaRPr lang="ru-RU" sz="1800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ru-RU" sz="1800" dirty="0" smtClean="0"/>
              <a:t>при </a:t>
            </a:r>
            <a:r>
              <a:rPr lang="ru-RU" sz="1800" dirty="0"/>
              <a:t>принятии мер по разобщению обучающихся, закрытии на карантин класса (классов) в связи с выявлением случаев заболевания острыми респираторными вирусными инфекциями в общеобразовательной организации итоговое собеседование может быть проведено с применением информационно-коммуникативных технологий, в том числе дистанционных образовательных </a:t>
            </a:r>
            <a:r>
              <a:rPr lang="ru-RU" sz="1800" dirty="0" smtClean="0"/>
              <a:t>технологий</a:t>
            </a:r>
            <a:endParaRPr lang="ru-RU" sz="1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15" y="195556"/>
            <a:ext cx="1038711" cy="575995"/>
          </a:xfrm>
          <a:prstGeom prst="rect">
            <a:avLst/>
          </a:prstGeom>
        </p:spPr>
      </p:pic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5"/>
            <a:ext cx="2133600" cy="365125"/>
          </a:xfrm>
        </p:spPr>
        <p:txBody>
          <a:bodyPr/>
          <a:lstStyle/>
          <a:p>
            <a:pPr defTabSz="914378"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  <a:latin typeface="Arial"/>
              </a:rPr>
              <a:t>4</a:t>
            </a:r>
            <a:endParaRPr lang="ru-RU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r="56434"/>
          <a:stretch/>
        </p:blipFill>
        <p:spPr>
          <a:xfrm>
            <a:off x="638929" y="77799"/>
            <a:ext cx="827614" cy="78781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66543" y="96087"/>
            <a:ext cx="65463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100" b="1" dirty="0">
                <a:solidFill>
                  <a:srgbClr val="A8246F"/>
                </a:solidFill>
              </a:rPr>
              <a:t>В 2020-2021 учебном году в целях соблюдения мер по профилактике распространения </a:t>
            </a:r>
            <a:endParaRPr lang="ru-RU" sz="2100" b="1" dirty="0" smtClean="0">
              <a:solidFill>
                <a:srgbClr val="A8246F"/>
              </a:solidFill>
            </a:endParaRPr>
          </a:p>
          <a:p>
            <a:pPr lvl="0" algn="ctr"/>
            <a:r>
              <a:rPr lang="ru-RU" sz="2100" b="1" dirty="0" smtClean="0">
                <a:solidFill>
                  <a:srgbClr val="A8246F"/>
                </a:solidFill>
              </a:rPr>
              <a:t>новой </a:t>
            </a:r>
            <a:r>
              <a:rPr lang="ru-RU" sz="2100" b="1" dirty="0">
                <a:solidFill>
                  <a:srgbClr val="A8246F"/>
                </a:solidFill>
              </a:rPr>
              <a:t>коронавирусной инфекции (COVID-19) рекомендуем:</a:t>
            </a:r>
          </a:p>
        </p:txBody>
      </p:sp>
    </p:spTree>
    <p:extLst>
      <p:ext uri="{BB962C8B-B14F-4D97-AF65-F5344CB8AC3E}">
        <p14:creationId xmlns:p14="http://schemas.microsoft.com/office/powerpoint/2010/main" val="21294159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38928" y="1475540"/>
            <a:ext cx="834831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600" dirty="0" smtClean="0"/>
              <a:t>информационное </a:t>
            </a:r>
            <a:r>
              <a:rPr lang="ru-RU" sz="1600" dirty="0"/>
              <a:t>сопровождение в период подготовки и проведения итогового </a:t>
            </a:r>
            <a:r>
              <a:rPr lang="ru-RU" sz="1600" dirty="0" smtClean="0"/>
              <a:t>собеседования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endParaRPr lang="ru-RU" sz="800" dirty="0"/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600" dirty="0"/>
              <a:t>проведение итогового собеседования в соответствии с установленным Порядком и соблюдением мер по профилактике распространения новой коронавирусной инфекции (COVID-19</a:t>
            </a:r>
            <a:r>
              <a:rPr lang="ru-RU" sz="1600" dirty="0" smtClean="0"/>
              <a:t>)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endParaRPr lang="ru-RU" sz="800" dirty="0"/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600" dirty="0"/>
              <a:t>создание школьных комиссий по проведению и проверке итогового </a:t>
            </a:r>
            <a:r>
              <a:rPr lang="ru-RU" sz="1600" dirty="0" smtClean="0"/>
              <a:t>собеседования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endParaRPr lang="ru-RU" sz="800" dirty="0"/>
          </a:p>
          <a:p>
            <a:pPr marL="285750" lvl="0" indent="-285750"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A8246F"/>
                </a:solidFill>
              </a:rPr>
              <a:t>представить</a:t>
            </a:r>
            <a:r>
              <a:rPr lang="ru-RU" sz="1600" b="1" dirty="0">
                <a:solidFill>
                  <a:srgbClr val="C00000"/>
                </a:solidFill>
              </a:rPr>
              <a:t> </a:t>
            </a:r>
            <a:r>
              <a:rPr lang="ru-RU" sz="1600" dirty="0"/>
              <a:t>информацию о местах проведения итогового собеседования в срок до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A8246F"/>
                </a:solidFill>
              </a:rPr>
              <a:t>20 января 2021 </a:t>
            </a:r>
            <a:r>
              <a:rPr lang="ru-RU" sz="1600" b="1" dirty="0" smtClean="0">
                <a:solidFill>
                  <a:srgbClr val="A8246F"/>
                </a:solidFill>
              </a:rPr>
              <a:t>года</a:t>
            </a:r>
            <a:endParaRPr lang="ru-RU" sz="1600" dirty="0" smtClean="0">
              <a:solidFill>
                <a:srgbClr val="A8246F"/>
              </a:solidFill>
            </a:endParaRPr>
          </a:p>
          <a:p>
            <a:pPr marL="285750" lvl="0" indent="-285750"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endParaRPr lang="ru-RU" sz="800" dirty="0">
              <a:solidFill>
                <a:srgbClr val="002060"/>
              </a:solidFill>
            </a:endParaRPr>
          </a:p>
          <a:p>
            <a:pPr marL="285750" lvl="0" indent="-285750"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A8246F"/>
                </a:solidFill>
              </a:rPr>
              <a:t>внести сведения </a:t>
            </a:r>
            <a:r>
              <a:rPr lang="ru-RU" sz="1600" dirty="0"/>
              <a:t>об участниках итогового собеседования и местах проведения итогового собеседования в региональную информационную систему обеспечения проведения ГИА-9 в срок до </a:t>
            </a:r>
            <a:r>
              <a:rPr lang="ru-RU" sz="1600" b="1" dirty="0">
                <a:solidFill>
                  <a:srgbClr val="A8246F"/>
                </a:solidFill>
              </a:rPr>
              <a:t>19 января 2021 </a:t>
            </a:r>
            <a:r>
              <a:rPr lang="ru-RU" sz="1600" b="1" dirty="0" smtClean="0">
                <a:solidFill>
                  <a:srgbClr val="A8246F"/>
                </a:solidFill>
              </a:rPr>
              <a:t>года</a:t>
            </a:r>
            <a:endParaRPr lang="ru-RU" sz="1600" dirty="0">
              <a:solidFill>
                <a:srgbClr val="A8246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15" y="195556"/>
            <a:ext cx="1038711" cy="575995"/>
          </a:xfrm>
          <a:prstGeom prst="rect">
            <a:avLst/>
          </a:prstGeom>
        </p:spPr>
      </p:pic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5"/>
            <a:ext cx="2133600" cy="365125"/>
          </a:xfrm>
        </p:spPr>
        <p:txBody>
          <a:bodyPr/>
          <a:lstStyle/>
          <a:p>
            <a:pPr defTabSz="914378"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  <a:latin typeface="Arial"/>
              </a:rPr>
              <a:t>5</a:t>
            </a:r>
            <a:endParaRPr lang="ru-RU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r="56434"/>
          <a:stretch/>
        </p:blipFill>
        <p:spPr>
          <a:xfrm>
            <a:off x="638929" y="77799"/>
            <a:ext cx="827614" cy="78781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84661" y="34595"/>
            <a:ext cx="668818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целях организованного проведения итогового собеседования </a:t>
            </a:r>
            <a:endParaRPr lang="ru-RU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русскому языку </a:t>
            </a:r>
            <a:r>
              <a:rPr lang="ru-RU" sz="2500" b="1" dirty="0" smtClean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просим </a:t>
            </a:r>
            <a:r>
              <a:rPr lang="ru-RU" sz="2500" b="1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обеспечить:</a:t>
            </a:r>
          </a:p>
        </p:txBody>
      </p:sp>
    </p:spTree>
    <p:extLst>
      <p:ext uri="{BB962C8B-B14F-4D97-AF65-F5344CB8AC3E}">
        <p14:creationId xmlns:p14="http://schemas.microsoft.com/office/powerpoint/2010/main" val="31004105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1017" y="7360"/>
            <a:ext cx="58618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Цели деятельности 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«Точка роста»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189423"/>
              </p:ext>
            </p:extLst>
          </p:nvPr>
        </p:nvGraphicFramePr>
        <p:xfrm>
          <a:off x="831462" y="1047088"/>
          <a:ext cx="8033861" cy="3903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4688">
                  <a:extLst>
                    <a:ext uri="{9D8B030D-6E8A-4147-A177-3AD203B41FA5}">
                      <a16:colId xmlns:a16="http://schemas.microsoft.com/office/drawing/2014/main" val="3317665269"/>
                    </a:ext>
                  </a:extLst>
                </a:gridCol>
                <a:gridCol w="2101449">
                  <a:extLst>
                    <a:ext uri="{9D8B030D-6E8A-4147-A177-3AD203B41FA5}">
                      <a16:colId xmlns:a16="http://schemas.microsoft.com/office/drawing/2014/main" val="307731220"/>
                    </a:ext>
                  </a:extLst>
                </a:gridCol>
                <a:gridCol w="1301611">
                  <a:extLst>
                    <a:ext uri="{9D8B030D-6E8A-4147-A177-3AD203B41FA5}">
                      <a16:colId xmlns:a16="http://schemas.microsoft.com/office/drawing/2014/main" val="1741997421"/>
                    </a:ext>
                  </a:extLst>
                </a:gridCol>
                <a:gridCol w="1367246">
                  <a:extLst>
                    <a:ext uri="{9D8B030D-6E8A-4147-A177-3AD203B41FA5}">
                      <a16:colId xmlns:a16="http://schemas.microsoft.com/office/drawing/2014/main" val="1491503439"/>
                    </a:ext>
                  </a:extLst>
                </a:gridCol>
                <a:gridCol w="1288867">
                  <a:extLst>
                    <a:ext uri="{9D8B030D-6E8A-4147-A177-3AD203B41FA5}">
                      <a16:colId xmlns:a16="http://schemas.microsoft.com/office/drawing/2014/main" val="852829792"/>
                    </a:ext>
                  </a:extLst>
                </a:gridCol>
              </a:tblGrid>
              <a:tr h="651085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u="none" dirty="0" smtClean="0">
                          <a:solidFill>
                            <a:srgbClr val="A8246F"/>
                          </a:solidFill>
                        </a:rPr>
                        <a:t>139</a:t>
                      </a:r>
                      <a:r>
                        <a:rPr lang="ru-RU" sz="1600" b="1" u="none" dirty="0" smtClean="0">
                          <a:solidFill>
                            <a:srgbClr val="A8246F"/>
                          </a:solidFill>
                        </a:rPr>
                        <a:t> </a:t>
                      </a:r>
                      <a:r>
                        <a:rPr lang="ru-RU" sz="1600" b="1" u="none" dirty="0" smtClean="0">
                          <a:solidFill>
                            <a:schemeClr val="tx1"/>
                          </a:solidFill>
                        </a:rPr>
                        <a:t>Центров цифрового </a:t>
                      </a:r>
                    </a:p>
                    <a:p>
                      <a:pPr algn="ctr"/>
                      <a:r>
                        <a:rPr lang="ru-RU" sz="1600" b="1" u="none" dirty="0" smtClean="0">
                          <a:solidFill>
                            <a:schemeClr val="tx1"/>
                          </a:solidFill>
                        </a:rPr>
                        <a:t>и  гуманитарного профилей </a:t>
                      </a:r>
                    </a:p>
                    <a:p>
                      <a:pPr algn="ctr"/>
                      <a:r>
                        <a:rPr lang="ru-RU" sz="1600" b="1" u="none" dirty="0" smtClean="0">
                          <a:solidFill>
                            <a:schemeClr val="tx1"/>
                          </a:solidFill>
                        </a:rPr>
                        <a:t>«Точка роста»</a:t>
                      </a:r>
                      <a:endParaRPr lang="ru-RU" sz="1600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u="none" dirty="0" smtClean="0">
                          <a:solidFill>
                            <a:srgbClr val="A8246F"/>
                          </a:solidFill>
                        </a:rPr>
                        <a:t>347</a:t>
                      </a:r>
                      <a:r>
                        <a:rPr lang="ru-RU" sz="1600" b="1" u="none" dirty="0" smtClean="0">
                          <a:solidFill>
                            <a:srgbClr val="A8246F"/>
                          </a:solidFill>
                        </a:rPr>
                        <a:t> </a:t>
                      </a:r>
                      <a:r>
                        <a:rPr lang="ru-RU" sz="1600" b="1" u="none" dirty="0" smtClean="0">
                          <a:solidFill>
                            <a:schemeClr val="tx1"/>
                          </a:solidFill>
                        </a:rPr>
                        <a:t>Центров естественно-научной </a:t>
                      </a:r>
                    </a:p>
                    <a:p>
                      <a:pPr algn="ctr"/>
                      <a:r>
                        <a:rPr lang="ru-RU" sz="1600" b="1" u="none" dirty="0" smtClean="0">
                          <a:solidFill>
                            <a:schemeClr val="tx1"/>
                          </a:solidFill>
                        </a:rPr>
                        <a:t>и технологической направленностей «Точка роста»</a:t>
                      </a:r>
                      <a:endParaRPr lang="ru-RU" sz="1600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36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2019 год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2020 год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2021 год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2022 год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2023 год</a:t>
                      </a:r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68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A8246F"/>
                          </a:solidFill>
                        </a:rPr>
                        <a:t>97</a:t>
                      </a:r>
                      <a:endParaRPr lang="ru-RU" sz="1600" b="1" dirty="0">
                        <a:solidFill>
                          <a:srgbClr val="A8246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A8246F"/>
                          </a:solidFill>
                        </a:rPr>
                        <a:t>42</a:t>
                      </a:r>
                      <a:endParaRPr lang="ru-RU" sz="1600" b="1" dirty="0">
                        <a:solidFill>
                          <a:srgbClr val="A8246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A8246F"/>
                          </a:solidFill>
                        </a:rPr>
                        <a:t>114</a:t>
                      </a:r>
                      <a:endParaRPr lang="ru-RU" sz="1600" b="1" dirty="0">
                        <a:solidFill>
                          <a:srgbClr val="A8246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A8246F"/>
                          </a:solidFill>
                        </a:rPr>
                        <a:t>117</a:t>
                      </a:r>
                      <a:endParaRPr lang="ru-RU" sz="1600" b="1" dirty="0">
                        <a:solidFill>
                          <a:srgbClr val="A8246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A8246F"/>
                          </a:solidFill>
                        </a:rPr>
                        <a:t>116</a:t>
                      </a:r>
                      <a:endParaRPr lang="ru-RU" sz="1600" b="1" dirty="0">
                        <a:solidFill>
                          <a:srgbClr val="A8246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4352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</a:rPr>
                        <a:t>Создание условий для внедрения новых методов обучения и воспитания, образовательных технологий, обеспечивающих освоение учащимися основных и дополнительных общеобразовательных </a:t>
                      </a:r>
                      <a:r>
                        <a:rPr lang="ru-RU" sz="1250" b="1" dirty="0" smtClean="0">
                          <a:solidFill>
                            <a:srgbClr val="A8246F"/>
                          </a:solidFill>
                        </a:rPr>
                        <a:t>программ цифрового и гуманитарного профилей</a:t>
                      </a:r>
                      <a:endParaRPr lang="ru-RU" sz="1250" b="1" dirty="0">
                        <a:solidFill>
                          <a:srgbClr val="A8246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indent="0" algn="just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</a:rPr>
                        <a:t>Совершенствование условий  для повышения качества образования, для практической отработки учебного материала по учебным предметам </a:t>
                      </a:r>
                      <a:r>
                        <a:rPr lang="ru-RU" sz="1250" b="1" dirty="0" smtClean="0">
                          <a:solidFill>
                            <a:srgbClr val="A8246F"/>
                          </a:solidFill>
                        </a:rPr>
                        <a:t>«Физика»</a:t>
                      </a:r>
                      <a:r>
                        <a:rPr lang="ru-RU" sz="125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250" b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50" b="1" dirty="0" smtClean="0">
                          <a:solidFill>
                            <a:srgbClr val="A8246F"/>
                          </a:solidFill>
                        </a:rPr>
                        <a:t>«Химия»</a:t>
                      </a:r>
                      <a:r>
                        <a:rPr lang="ru-RU" sz="125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250" b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50" b="1" dirty="0" smtClean="0">
                          <a:solidFill>
                            <a:srgbClr val="A8246F"/>
                          </a:solidFill>
                        </a:rPr>
                        <a:t>«Биология»</a:t>
                      </a:r>
                      <a:r>
                        <a:rPr lang="ru-RU" sz="1250" b="0" dirty="0" smtClean="0">
                          <a:solidFill>
                            <a:schemeClr val="tx1"/>
                          </a:solidFill>
                        </a:rPr>
                        <a:t>, расширения возможностей обучающихся в освоении учебных предметов </a:t>
                      </a:r>
                      <a:r>
                        <a:rPr lang="ru-RU" sz="1250" b="1" dirty="0" smtClean="0">
                          <a:solidFill>
                            <a:srgbClr val="A8246F"/>
                          </a:solidFill>
                        </a:rPr>
                        <a:t>естественно-научной и технологической направленностей</a:t>
                      </a:r>
                      <a:r>
                        <a:rPr lang="ru-RU" sz="1250" b="0" dirty="0" smtClean="0">
                          <a:solidFill>
                            <a:schemeClr val="tx1"/>
                          </a:solidFill>
                        </a:rPr>
                        <a:t>, программ дополнительного образования естественно-научной и технической направленностей</a:t>
                      </a:r>
                    </a:p>
                    <a:p>
                      <a:pPr algn="just"/>
                      <a:endParaRPr lang="ru-RU" sz="125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20461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just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</a:rPr>
                        <a:t>Обновление содержания и совершенствования методов  обучения по учебным предметам </a:t>
                      </a:r>
                      <a:r>
                        <a:rPr lang="ru-RU" sz="1250" b="1" dirty="0" smtClean="0">
                          <a:solidFill>
                            <a:srgbClr val="A8246F"/>
                          </a:solidFill>
                        </a:rPr>
                        <a:t>«Информатика»</a:t>
                      </a:r>
                      <a:r>
                        <a:rPr lang="ru-RU" sz="125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250" b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50" b="1" dirty="0" smtClean="0">
                          <a:solidFill>
                            <a:srgbClr val="A8246F"/>
                          </a:solidFill>
                        </a:rPr>
                        <a:t>«</a:t>
                      </a:r>
                      <a:r>
                        <a:rPr lang="en-US" sz="1250" b="1" dirty="0" smtClean="0">
                          <a:solidFill>
                            <a:srgbClr val="A8246F"/>
                          </a:solidFill>
                        </a:rPr>
                        <a:t>О</a:t>
                      </a:r>
                      <a:r>
                        <a:rPr lang="ru-RU" sz="1250" b="1" dirty="0" smtClean="0">
                          <a:solidFill>
                            <a:srgbClr val="A8246F"/>
                          </a:solidFill>
                        </a:rPr>
                        <a:t>сновы безопасности жизнедеятельности» и предметной области «Технология»</a:t>
                      </a:r>
                      <a:endParaRPr lang="ru-RU" sz="125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75117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15" y="195556"/>
            <a:ext cx="1038711" cy="575995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14085"/>
            <a:ext cx="2133600" cy="365125"/>
          </a:xfrm>
        </p:spPr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  <a:latin typeface="Arial"/>
              </a:rPr>
              <a:pPr defTabSz="914378">
                <a:defRPr/>
              </a:pPr>
              <a:t>6</a:t>
            </a:fld>
            <a:endParaRPr lang="ru-RU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pic>
        <p:nvPicPr>
          <p:cNvPr id="1026" name="Picture 2" descr="https://i.mycdn.me/i?r=AzEPZsRbOZEKgBhR0XGMT1RkMlJvAjWoY6ps3aJEEVUPTaaKTM5SRkZCeTgDn6uOyic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6" b="29097"/>
          <a:stretch/>
        </p:blipFill>
        <p:spPr bwMode="auto">
          <a:xfrm>
            <a:off x="831462" y="55121"/>
            <a:ext cx="1409760" cy="90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5053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3" y="2031691"/>
            <a:ext cx="86044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8">
              <a:defRPr/>
            </a:pPr>
            <a:r>
              <a:rPr lang="ru-RU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26223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</TotalTime>
  <Words>493</Words>
  <Application>Microsoft Office PowerPoint</Application>
  <PresentationFormat>Экран (16:9)</PresentationFormat>
  <Paragraphs>62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Гульфия Ахвердиева</dc:creator>
  <cp:lastModifiedBy>Рустем Зинатуллин</cp:lastModifiedBy>
  <cp:revision>34</cp:revision>
  <cp:lastPrinted>2021-01-14T12:06:36Z</cp:lastPrinted>
  <dcterms:created xsi:type="dcterms:W3CDTF">2020-01-14T12:51:04Z</dcterms:created>
  <dcterms:modified xsi:type="dcterms:W3CDTF">2021-01-20T12:59:30Z</dcterms:modified>
</cp:coreProperties>
</file>